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3"/>
    <p:sldId id="269" r:id="rId4"/>
    <p:sldId id="272" r:id="rId5"/>
    <p:sldId id="262" r:id="rId6"/>
    <p:sldId id="261" r:id="rId8"/>
    <p:sldId id="260" r:id="rId9"/>
    <p:sldId id="268" r:id="rId10"/>
    <p:sldId id="275" r:id="rId11"/>
    <p:sldId id="274" r:id="rId12"/>
    <p:sldId id="259" r:id="rId13"/>
    <p:sldId id="276" r:id="rId14"/>
    <p:sldId id="286" r:id="rId15"/>
    <p:sldId id="285" r:id="rId16"/>
    <p:sldId id="265" r:id="rId17"/>
    <p:sldId id="278" r:id="rId18"/>
    <p:sldId id="279" r:id="rId19"/>
    <p:sldId id="28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 Tang" initials="B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081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F7754-85F0-A842-AF12-8D54140659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CA852-45E0-414B-B526-FA9BD70DCC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在流动人口管理场景下，政府部门作为监管部门，可以实时查看对应辖区范围内的流动人口（租客）信息。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A852-45E0-414B-B526-FA9BD70DCC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13970" algn="l">
              <a:lnSpc>
                <a:spcPct val="100000"/>
              </a:lnSpc>
              <a:spcBef>
                <a:spcPts val="1795"/>
              </a:spcBef>
            </a:pPr>
            <a:r>
              <a:rPr lang="zh-CN">
                <a:latin typeface="Noto Sans CJK JP Medium"/>
                <a:cs typeface="Noto Sans CJK JP Medium"/>
              </a:rPr>
              <a:t>监管机构 </a:t>
            </a:r>
            <a:r>
              <a:rPr lang="en-US" altLang="zh-CN">
                <a:latin typeface="Noto Sans CJK JP Medium"/>
                <a:cs typeface="Noto Sans CJK JP Medium"/>
              </a:rPr>
              <a:t>---</a:t>
            </a:r>
            <a:r>
              <a:rPr lang="zh-CN" altLang="en-US">
                <a:latin typeface="Noto Sans CJK JP Medium"/>
                <a:cs typeface="Noto Sans CJK JP Medium"/>
              </a:rPr>
              <a:t>数据取证</a:t>
            </a:r>
            <a:endParaRPr lang="zh-CN" altLang="en-US">
              <a:latin typeface="Noto Sans CJK JP Medium"/>
              <a:cs typeface="Noto Sans CJK JP Medium"/>
            </a:endParaRPr>
          </a:p>
          <a:p>
            <a:pPr marR="13970" algn="l">
              <a:lnSpc>
                <a:spcPct val="100000"/>
              </a:lnSpc>
              <a:spcBef>
                <a:spcPts val="1795"/>
              </a:spcBef>
            </a:pPr>
            <a:endParaRPr lang="zh-CN" altLang="en-US">
              <a:latin typeface="Noto Sans CJK JP Medium"/>
              <a:cs typeface="Noto Sans CJK JP Medium"/>
            </a:endParaRPr>
          </a:p>
          <a:p>
            <a:pPr marR="13970" algn="l">
              <a:lnSpc>
                <a:spcPct val="100000"/>
              </a:lnSpc>
              <a:spcBef>
                <a:spcPts val="1795"/>
              </a:spcBef>
            </a:pPr>
            <a:endParaRPr>
              <a:latin typeface="Noto Sans CJK JP Medium"/>
              <a:cs typeface="Noto Sans CJK JP Medium"/>
            </a:endParaRPr>
          </a:p>
          <a:p>
            <a:pPr marR="13970" algn="l">
              <a:lnSpc>
                <a:spcPct val="100000"/>
              </a:lnSpc>
              <a:spcBef>
                <a:spcPts val="1795"/>
              </a:spcBef>
            </a:pPr>
            <a:endParaRPr kumimoji="1" lang="zh-CN" altLang="en-US" b="0" dirty="0">
              <a:solidFill>
                <a:srgbClr val="595959"/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3CCE2-3753-B046-A124-BCD10EE7AD2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13970" algn="l">
              <a:lnSpc>
                <a:spcPct val="100000"/>
              </a:lnSpc>
              <a:spcBef>
                <a:spcPts val="1795"/>
              </a:spcBef>
            </a:pPr>
            <a:r>
              <a:rPr lang="zh-CN">
                <a:latin typeface="Noto Sans CJK JP Medium"/>
                <a:cs typeface="Noto Sans CJK JP Medium"/>
              </a:rPr>
              <a:t>监管机构 </a:t>
            </a:r>
            <a:r>
              <a:rPr lang="en-US" altLang="zh-CN">
                <a:latin typeface="Noto Sans CJK JP Medium"/>
                <a:cs typeface="Noto Sans CJK JP Medium"/>
              </a:rPr>
              <a:t>---</a:t>
            </a:r>
            <a:r>
              <a:rPr lang="zh-CN" altLang="en-US">
                <a:latin typeface="Noto Sans CJK JP Medium"/>
                <a:cs typeface="Noto Sans CJK JP Medium"/>
              </a:rPr>
              <a:t>数据取证</a:t>
            </a:r>
            <a:endParaRPr lang="zh-CN" altLang="en-US">
              <a:latin typeface="Noto Sans CJK JP Medium"/>
              <a:cs typeface="Noto Sans CJK JP Medium"/>
            </a:endParaRPr>
          </a:p>
          <a:p>
            <a:pPr marR="13970" algn="l">
              <a:lnSpc>
                <a:spcPct val="100000"/>
              </a:lnSpc>
              <a:spcBef>
                <a:spcPts val="1795"/>
              </a:spcBef>
            </a:pPr>
            <a:endParaRPr lang="zh-CN" altLang="en-US">
              <a:latin typeface="Noto Sans CJK JP Medium"/>
              <a:cs typeface="Noto Sans CJK JP Medium"/>
            </a:endParaRPr>
          </a:p>
          <a:p>
            <a:pPr marR="13970" algn="l">
              <a:lnSpc>
                <a:spcPct val="100000"/>
              </a:lnSpc>
              <a:spcBef>
                <a:spcPts val="1795"/>
              </a:spcBef>
            </a:pPr>
            <a:endParaRPr>
              <a:latin typeface="Noto Sans CJK JP Medium"/>
              <a:cs typeface="Noto Sans CJK JP Medium"/>
            </a:endParaRPr>
          </a:p>
          <a:p>
            <a:pPr marR="13970" algn="l">
              <a:lnSpc>
                <a:spcPct val="100000"/>
              </a:lnSpc>
              <a:spcBef>
                <a:spcPts val="1795"/>
              </a:spcBef>
            </a:pPr>
            <a:endParaRPr kumimoji="1" lang="zh-CN" altLang="en-US" b="0" dirty="0">
              <a:solidFill>
                <a:srgbClr val="595959"/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3CCE2-3753-B046-A124-BCD10EE7AD2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通过智能终端设备接入，实时获取家居日常能耗数据，设定不同人物的能耗画像，设置不同场景下不同人物的能耗</a:t>
            </a:r>
            <a:r>
              <a:rPr kumimoji="1" lang="zh-CN" altLang="en-US" dirty="0">
                <a:solidFill>
                  <a:srgbClr val="FF0000"/>
                </a:solidFill>
              </a:rPr>
              <a:t>画像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引入能源引入：鼓励大家使用清洁能源，比如：电能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传统模式下的能源管理往往存在了很多问题，因为缺乏信息化远程监管手段，节假日期间建筑与机电保障人员少，从而造成安全隐患疏忽、问题发现滞后、事故处理不及时等问题。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A852-45E0-414B-B526-FA9BD70DCC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对于绝大部分中国家庭而言，房子往往是最保值的、也是最贵重的财产，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而且房产还有一个比较大的优点，那就是一般人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抢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不走，投资风险小。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不少老人持有多套房产，这也是他们养老的依托。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>
                <a:solidFill>
                  <a:srgbClr val="FF0000"/>
                </a:solidFill>
              </a:rPr>
              <a:t>对于装修问题，引入设备厂商</a:t>
            </a:r>
            <a:r>
              <a:rPr kumimoji="1" lang="zh-CN" altLang="en-US" dirty="0"/>
              <a:t>，房东不需要时间投入；智能家居场景；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A852-45E0-414B-B526-FA9BD70DCC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A852-45E0-414B-B526-FA9BD70DCC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A852-45E0-414B-B526-FA9BD70DCC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BE21-4562-4A85-802B-FDC363D51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PHM </a:t>
            </a:r>
            <a:r>
              <a:rPr lang="zh-CN" altLang="en-US"/>
              <a:t>设备的前装化，越来越麻烦。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、设备的保养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、二手估值。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、以旧换新。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BE21-4562-4A85-802B-FDC363D51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13970" algn="l">
              <a:lnSpc>
                <a:spcPct val="100000"/>
              </a:lnSpc>
              <a:spcBef>
                <a:spcPts val="1795"/>
              </a:spcBef>
            </a:pPr>
            <a:r>
              <a:rPr lang="zh-CN">
                <a:latin typeface="Noto Sans CJK JP Medium"/>
                <a:cs typeface="Noto Sans CJK JP Medium"/>
              </a:rPr>
              <a:t>监管机构 </a:t>
            </a:r>
            <a:r>
              <a:rPr lang="en-US" altLang="zh-CN">
                <a:latin typeface="Noto Sans CJK JP Medium"/>
                <a:cs typeface="Noto Sans CJK JP Medium"/>
              </a:rPr>
              <a:t>---</a:t>
            </a:r>
            <a:r>
              <a:rPr lang="zh-CN" altLang="en-US">
                <a:latin typeface="Noto Sans CJK JP Medium"/>
                <a:cs typeface="Noto Sans CJK JP Medium"/>
              </a:rPr>
              <a:t>数据取证</a:t>
            </a:r>
            <a:endParaRPr lang="zh-CN" altLang="en-US">
              <a:latin typeface="Noto Sans CJK JP Medium"/>
              <a:cs typeface="Noto Sans CJK JP Medium"/>
            </a:endParaRPr>
          </a:p>
          <a:p>
            <a:pPr marR="13970" algn="l">
              <a:lnSpc>
                <a:spcPct val="100000"/>
              </a:lnSpc>
              <a:spcBef>
                <a:spcPts val="1795"/>
              </a:spcBef>
            </a:pPr>
            <a:endParaRPr lang="zh-CN" altLang="en-US">
              <a:latin typeface="Noto Sans CJK JP Medium"/>
              <a:cs typeface="Noto Sans CJK JP Medium"/>
            </a:endParaRPr>
          </a:p>
          <a:p>
            <a:pPr marR="13970" algn="l">
              <a:lnSpc>
                <a:spcPct val="100000"/>
              </a:lnSpc>
              <a:spcBef>
                <a:spcPts val="1795"/>
              </a:spcBef>
            </a:pPr>
            <a:endParaRPr>
              <a:latin typeface="Noto Sans CJK JP Medium"/>
              <a:cs typeface="Noto Sans CJK JP Medium"/>
            </a:endParaRPr>
          </a:p>
          <a:p>
            <a:pPr marR="13970" algn="l">
              <a:lnSpc>
                <a:spcPct val="100000"/>
              </a:lnSpc>
              <a:spcBef>
                <a:spcPts val="1795"/>
              </a:spcBef>
            </a:pPr>
            <a:endParaRPr kumimoji="1" lang="zh-CN" altLang="en-US" b="0" dirty="0">
              <a:solidFill>
                <a:srgbClr val="595959"/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3CCE2-3753-B046-A124-BCD10EE7AD2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61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9D6F51-CFC5-4B82-A710-6DB0B76E8070}" type="datetime2">
              <a:rPr lang="zh-CN" altLang="en-US" smtClean="0">
                <a:ea typeface="宋体" panose="02010600030101010101" pitchFamily="2" charset="-122"/>
                <a:sym typeface="Calibri" charset="0"/>
              </a:rPr>
            </a:fld>
            <a:endParaRPr lang="en-US" dirty="0">
              <a:ea typeface="宋体" panose="02010600030101010101" pitchFamily="2" charset="-122"/>
              <a:sym typeface="Calibri" charset="0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61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ea typeface="宋体" panose="02010600030101010101" pitchFamily="2" charset="-122"/>
              <a:sym typeface="Calibri" charset="0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fontAlgn="base"/>
            <a:fld id="{9A0DB2DC-4C9A-4742-B13C-FB6460FD3503}" type="slidenum">
              <a:rPr lang="zh-CN" altLang="en-US" sz="1200" noProof="1" dirty="0">
                <a:solidFill>
                  <a:srgbClr val="898989"/>
                </a:solidFill>
                <a:latin typeface="Calibri" charset="0"/>
                <a:ea typeface="宋体" panose="02010600030101010101" pitchFamily="2" charset="-122"/>
                <a:cs typeface="+mn-ea"/>
                <a:sym typeface="Calibri" charset="0"/>
              </a:rPr>
            </a:fld>
            <a:endParaRPr lang="zh-CN" altLang="en-US" sz="1200" noProof="1">
              <a:solidFill>
                <a:srgbClr val="898989"/>
              </a:solidFill>
              <a:latin typeface="Calibri" charset="0"/>
              <a:sym typeface="Calibri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0BDEB-1C68-F649-BF3A-CD1AD17C27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255E4-CDE7-B644-A337-BCB3A3B787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jpe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0300" y="2345690"/>
            <a:ext cx="9523095" cy="1120775"/>
          </a:xfrm>
        </p:spPr>
        <p:txBody>
          <a:bodyPr/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可信楼宇（民宿）托管方案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28833" y="5913568"/>
            <a:ext cx="10783078" cy="82086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419" y="2051305"/>
            <a:ext cx="1423670" cy="52451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Songti SC" panose="02010800040101010101" pitchFamily="2" charset="-122"/>
                <a:ea typeface="Songti SC" panose="02010800040101010101" pitchFamily="2" charset="-122"/>
              </a:rPr>
              <a:t>入住信息</a:t>
            </a:r>
            <a:endParaRPr lang="zh-CN" altLang="en-US" sz="12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9" name="iconfont-1187-868307"/>
          <p:cNvSpPr>
            <a:spLocks noChangeAspect="1"/>
          </p:cNvSpPr>
          <p:nvPr/>
        </p:nvSpPr>
        <p:spPr bwMode="auto">
          <a:xfrm>
            <a:off x="520823" y="1408935"/>
            <a:ext cx="391306" cy="383062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cxnSp>
        <p:nvCxnSpPr>
          <p:cNvPr id="14" name="直接箭头连接符 13"/>
          <p:cNvCxnSpPr/>
          <p:nvPr/>
        </p:nvCxnSpPr>
        <p:spPr>
          <a:xfrm flipH="1">
            <a:off x="1373819" y="2575815"/>
            <a:ext cx="3175" cy="331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37442" y="4089267"/>
            <a:ext cx="721759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上传至区块链服务</a:t>
            </a:r>
            <a:endParaRPr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99064" y="2050670"/>
            <a:ext cx="1086485" cy="5251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Songti SC" panose="02010800040101010101" pitchFamily="2" charset="-122"/>
                <a:ea typeface="Songti SC" panose="02010800040101010101" pitchFamily="2" charset="-122"/>
              </a:rPr>
              <a:t>链上标识</a:t>
            </a:r>
            <a:endParaRPr lang="zh-CN" altLang="en-US" sz="12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19149" y="2119885"/>
            <a:ext cx="972185" cy="45593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Songti SC" panose="02010800040101010101" pitchFamily="2" charset="-122"/>
                <a:ea typeface="Songti SC" panose="02010800040101010101" pitchFamily="2" charset="-122"/>
              </a:rPr>
              <a:t>推送智能设备数据</a:t>
            </a:r>
            <a:endParaRPr lang="zh-CN" altLang="en-US" sz="12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0" name="iconfont-1187-868307"/>
          <p:cNvSpPr>
            <a:spLocks noChangeAspect="1"/>
          </p:cNvSpPr>
          <p:nvPr/>
        </p:nvSpPr>
        <p:spPr bwMode="auto">
          <a:xfrm>
            <a:off x="8941199" y="996656"/>
            <a:ext cx="391306" cy="383062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矩形 32"/>
          <p:cNvSpPr/>
          <p:nvPr/>
        </p:nvSpPr>
        <p:spPr>
          <a:xfrm>
            <a:off x="3419994" y="1379855"/>
            <a:ext cx="1086485" cy="4121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智能设备</a:t>
            </a:r>
            <a:endParaRPr lang="zh-CN" altLang="en-US" sz="1600" b="1" dirty="0">
              <a:solidFill>
                <a:schemeClr val="bg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32203" y="1379965"/>
            <a:ext cx="1255153" cy="41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公安机关</a:t>
            </a:r>
            <a:endParaRPr lang="zh-CN" altLang="en-US" sz="1600" dirty="0">
              <a:solidFill>
                <a:schemeClr val="bg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11895" y="1380022"/>
            <a:ext cx="1107347" cy="411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租客</a:t>
            </a:r>
            <a:endParaRPr lang="zh-CN" altLang="en-US" sz="1600" dirty="0">
              <a:solidFill>
                <a:schemeClr val="bg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37442" y="6027233"/>
            <a:ext cx="10476864" cy="633095"/>
            <a:chOff x="432" y="9685"/>
            <a:chExt cx="18106" cy="111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93" y="9685"/>
              <a:ext cx="6845" cy="1115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" y="9685"/>
              <a:ext cx="11261" cy="1117"/>
            </a:xfrm>
            <a:prstGeom prst="rect">
              <a:avLst/>
            </a:prstGeom>
          </p:spPr>
        </p:pic>
      </p:grpSp>
      <p:cxnSp>
        <p:nvCxnSpPr>
          <p:cNvPr id="39" name="直接箭头连接符 38"/>
          <p:cNvCxnSpPr/>
          <p:nvPr/>
        </p:nvCxnSpPr>
        <p:spPr>
          <a:xfrm flipH="1">
            <a:off x="4521514" y="2585975"/>
            <a:ext cx="19685" cy="330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805737" y="4242937"/>
            <a:ext cx="721759" cy="245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上报状态</a:t>
            </a:r>
            <a:endParaRPr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V="1">
            <a:off x="7518714" y="2575815"/>
            <a:ext cx="6985" cy="340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7525567" y="4034657"/>
            <a:ext cx="721759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获取可信数据</a:t>
            </a:r>
            <a:endParaRPr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10364" y="2051305"/>
            <a:ext cx="1086485" cy="5251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Songti SC" panose="02010800040101010101" pitchFamily="2" charset="-122"/>
                <a:ea typeface="Songti SC" panose="02010800040101010101" pitchFamily="2" charset="-122"/>
              </a:rPr>
              <a:t>设备操作</a:t>
            </a:r>
            <a:endParaRPr lang="zh-CN" altLang="en-US" sz="12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cxnSp>
        <p:nvCxnSpPr>
          <p:cNvPr id="3" name="直接箭头连接符 2"/>
          <p:cNvCxnSpPr>
            <a:endCxn id="2" idx="1"/>
          </p:cNvCxnSpPr>
          <p:nvPr/>
        </p:nvCxnSpPr>
        <p:spPr>
          <a:xfrm flipV="1">
            <a:off x="3785549" y="2314195"/>
            <a:ext cx="424815" cy="4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881427" y="2585975"/>
            <a:ext cx="132" cy="330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906141" y="4204837"/>
            <a:ext cx="721759" cy="245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设备指令</a:t>
            </a:r>
            <a:endParaRPr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36114" y="2119885"/>
            <a:ext cx="1035050" cy="45593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Songti SC" panose="02010800040101010101" pitchFamily="2" charset="-122"/>
                <a:ea typeface="Songti SC" panose="02010800040101010101" pitchFamily="2" charset="-122"/>
              </a:rPr>
              <a:t>入住信息</a:t>
            </a:r>
            <a:endParaRPr lang="zh-CN" altLang="en-US" sz="12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cxnSp>
        <p:nvCxnSpPr>
          <p:cNvPr id="28" name="直接箭头连接符 27"/>
          <p:cNvCxnSpPr>
            <a:endCxn id="11" idx="2"/>
          </p:cNvCxnSpPr>
          <p:nvPr/>
        </p:nvCxnSpPr>
        <p:spPr>
          <a:xfrm flipH="1" flipV="1">
            <a:off x="6405242" y="4405250"/>
            <a:ext cx="10159" cy="148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595156" y="1379855"/>
            <a:ext cx="1082675" cy="601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ngti SC" panose="02010800040101010101" pitchFamily="2" charset="-122"/>
                <a:ea typeface="Songti SC" panose="02010800040101010101" pitchFamily="2" charset="-122"/>
              </a:rPr>
              <a:t>房产业主（如老人）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677831" y="1379855"/>
            <a:ext cx="1082675" cy="6019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ngti SC" panose="02010800040101010101" pitchFamily="2" charset="-122"/>
                <a:ea typeface="Songti SC" panose="02010800040101010101" pitchFamily="2" charset="-122"/>
              </a:rPr>
              <a:t>经营者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ngti SC" panose="02010800040101010101" pitchFamily="2" charset="-122"/>
                <a:ea typeface="Songti SC" panose="02010800040101010101" pitchFamily="2" charset="-122"/>
              </a:rPr>
              <a:t>（如物业）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760506" y="1379855"/>
            <a:ext cx="1082675" cy="6013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ngti SC" panose="02010800040101010101" pitchFamily="2" charset="-122"/>
                <a:ea typeface="Songti SC" panose="02010800040101010101" pitchFamily="2" charset="-122"/>
              </a:rPr>
              <a:t>硬件提供者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ngti SC" panose="02010800040101010101" pitchFamily="2" charset="-122"/>
                <a:ea typeface="Songti SC" panose="02010800040101010101" pitchFamily="2" charset="-122"/>
              </a:rPr>
              <a:t>（如厂商）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10214924" y="2585975"/>
            <a:ext cx="0" cy="332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10315757" y="4582027"/>
            <a:ext cx="721759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获取可信数据</a:t>
            </a:r>
            <a:endParaRPr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628184" y="2051305"/>
            <a:ext cx="1342390" cy="4108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Songti SC" panose="02010800040101010101" pitchFamily="2" charset="-122"/>
                <a:ea typeface="Songti SC" panose="02010800040101010101" pitchFamily="2" charset="-122"/>
              </a:rPr>
              <a:t>收益分红</a:t>
            </a:r>
            <a:endParaRPr lang="zh-CN" altLang="en-US" sz="12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49" name="iconfont-1187-868307"/>
          <p:cNvSpPr>
            <a:spLocks noChangeAspect="1"/>
          </p:cNvSpPr>
          <p:nvPr/>
        </p:nvSpPr>
        <p:spPr bwMode="auto">
          <a:xfrm>
            <a:off x="10004824" y="996656"/>
            <a:ext cx="391306" cy="383062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0" name="iconfont-1187-868307"/>
          <p:cNvSpPr>
            <a:spLocks noChangeAspect="1"/>
          </p:cNvSpPr>
          <p:nvPr/>
        </p:nvSpPr>
        <p:spPr bwMode="auto">
          <a:xfrm>
            <a:off x="11106549" y="996656"/>
            <a:ext cx="391306" cy="383062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cxnSp>
        <p:nvCxnSpPr>
          <p:cNvPr id="7" name="直接箭头连接符 6"/>
          <p:cNvCxnSpPr/>
          <p:nvPr/>
        </p:nvCxnSpPr>
        <p:spPr>
          <a:xfrm flipV="1">
            <a:off x="3224209" y="2618995"/>
            <a:ext cx="35560" cy="337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502082" y="4072757"/>
            <a:ext cx="721759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获取可信标识</a:t>
            </a:r>
            <a:endParaRPr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19149" y="4062985"/>
            <a:ext cx="972185" cy="34226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Songti SC" panose="02010800040101010101" pitchFamily="2" charset="-122"/>
                <a:ea typeface="Songti SC" panose="02010800040101010101" pitchFamily="2" charset="-122"/>
              </a:rPr>
              <a:t>租客报警</a:t>
            </a:r>
            <a:endParaRPr lang="zh-CN" altLang="en-US" sz="12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6405559" y="2643125"/>
            <a:ext cx="19685" cy="141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53044" y="795648"/>
            <a:ext cx="1048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技术方案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项目方案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6434" y="1254920"/>
            <a:ext cx="4635161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 dirty="0">
                <a:latin typeface="Songti SC" panose="02010800040101010101" pitchFamily="2" charset="-122"/>
                <a:ea typeface="Songti SC" panose="02010800040101010101" pitchFamily="2" charset="-122"/>
              </a:rPr>
              <a:t>设备标识与认证</a:t>
            </a:r>
            <a:endParaRPr lang="en-US" altLang="zh-CN" sz="16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通过将设备的标识在链上进行颁发，实现设备身份的信息的可靠。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 dirty="0">
                <a:latin typeface="Songti SC" panose="02010800040101010101" pitchFamily="2" charset="-122"/>
                <a:ea typeface="Songti SC" panose="02010800040101010101" pitchFamily="2" charset="-122"/>
              </a:rPr>
              <a:t>数据采集</a:t>
            </a:r>
            <a:endParaRPr lang="en-US" altLang="zh-CN" sz="16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通过基于链上的设备标识，实现对设备行为数据的可信采集</a:t>
            </a:r>
            <a:r>
              <a:rPr lang="zh-CN" altLang="en-US" sz="1400" dirty="0">
                <a:latin typeface="Songti SC" panose="02010800040101010101" pitchFamily="2" charset="-122"/>
                <a:ea typeface="Songti SC" panose="02010800040101010101" pitchFamily="2" charset="-122"/>
              </a:rPr>
              <a:t>。</a:t>
            </a:r>
            <a:endParaRPr lang="en-US" altLang="zh-CN" sz="1400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 dirty="0">
                <a:latin typeface="Songti SC" panose="02010800040101010101" pitchFamily="2" charset="-122"/>
                <a:ea typeface="Songti SC" panose="02010800040101010101" pitchFamily="2" charset="-122"/>
              </a:rPr>
              <a:t>异常行为分析与一键报警</a:t>
            </a:r>
            <a:endParaRPr lang="en-US" altLang="zh-CN" sz="16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通过采集的可信数据进行异常行为分析并及时通知用户。如用户报警的同时将设备数据一并传送给警方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b="1" dirty="0">
                <a:latin typeface="Songti SC" panose="02010800040101010101" pitchFamily="2" charset="-122"/>
                <a:ea typeface="Songti SC" panose="02010800040101010101" pitchFamily="2" charset="-122"/>
              </a:rPr>
              <a:t> </a:t>
            </a:r>
            <a:r>
              <a:rPr lang="zh-CN" altLang="en-US" sz="1600" b="1" dirty="0">
                <a:latin typeface="Songti SC" panose="02010800040101010101" pitchFamily="2" charset="-122"/>
                <a:ea typeface="Songti SC" panose="02010800040101010101" pitchFamily="2" charset="-122"/>
              </a:rPr>
              <a:t>场景智能化</a:t>
            </a:r>
            <a:endParaRPr lang="en-US" altLang="zh-CN" sz="16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通过智能化的场景，为客人提供更好的智能体验。并在客人离开后开启节能模式。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 dirty="0">
                <a:latin typeface="Songti SC" panose="02010800040101010101" pitchFamily="2" charset="-122"/>
                <a:ea typeface="Songti SC" panose="02010800040101010101" pitchFamily="2" charset="-122"/>
              </a:rPr>
              <a:t>自动分红机制</a:t>
            </a:r>
            <a:endParaRPr lang="en-US" altLang="zh-CN" sz="16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按照模式参与方事先约定的方式，在链上提供自动分成的机制。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59503" y="6009640"/>
            <a:ext cx="5715635" cy="3511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可信智能楼宇</a:t>
            </a:r>
            <a:endParaRPr lang="zh-CN" altLang="en-US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59503" y="5478145"/>
            <a:ext cx="2637790" cy="339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标识与认证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68743" y="5478145"/>
            <a:ext cx="1336675" cy="339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可信消息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71153" y="5478145"/>
            <a:ext cx="1403985" cy="339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规则引擎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59723" y="4678735"/>
            <a:ext cx="2370866" cy="339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设备标识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59503" y="4048760"/>
            <a:ext cx="1110615" cy="339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可信数据采集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59503" y="3259455"/>
            <a:ext cx="1656715" cy="339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AI</a:t>
            </a:r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异常分析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19978" y="4048760"/>
            <a:ext cx="1110615" cy="339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生物特征匹配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59503" y="2621915"/>
            <a:ext cx="1656715" cy="339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异常告警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45758" y="2622550"/>
            <a:ext cx="584835" cy="975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人证一致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59503" y="1405890"/>
            <a:ext cx="2371090" cy="975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异常告警及一键报警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68743" y="2621915"/>
            <a:ext cx="1235710" cy="2395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可信消息通道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171153" y="2622550"/>
            <a:ext cx="393700" cy="2395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场景智能化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76613" y="2622550"/>
            <a:ext cx="393700" cy="2395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分成规则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181438" y="2622550"/>
            <a:ext cx="393700" cy="2395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告警阀值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171788" y="1405890"/>
            <a:ext cx="1403350" cy="975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场景、节能及分红自动化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68743" y="1405890"/>
            <a:ext cx="1235710" cy="975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协助监管</a:t>
            </a:r>
            <a:endParaRPr lang="zh-CN" altLang="en-US" sz="12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09008" y="5327650"/>
            <a:ext cx="6016625" cy="13277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709008" y="2600960"/>
            <a:ext cx="6016625" cy="24663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9008" y="1338580"/>
            <a:ext cx="6016625" cy="11277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3044" y="795648"/>
            <a:ext cx="1048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核心价值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项目方案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53044" y="809618"/>
            <a:ext cx="104859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ongti SC" panose="02010800040101010101" pitchFamily="2" charset="-122"/>
                <a:ea typeface="Songti SC" panose="02010800040101010101" pitchFamily="2" charset="-122"/>
              </a:rPr>
              <a:t>项目完成情况</a:t>
            </a:r>
            <a:endParaRPr kumimoji="1" lang="zh-CN" altLang="en-US" sz="24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项目方案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" y="1469390"/>
            <a:ext cx="2218690" cy="2308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" y="3828415"/>
            <a:ext cx="2176780" cy="2202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270000"/>
            <a:ext cx="5605780" cy="1978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3828415"/>
            <a:ext cx="5541645" cy="1140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660" y="1270000"/>
            <a:ext cx="2430145" cy="4599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7225" y="630428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现场方案讨论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13810" y="63042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框架搭建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566150" y="630428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核心功能实现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3044" y="795648"/>
            <a:ext cx="104859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项目完成情况</a:t>
            </a:r>
            <a:endParaRPr kumimoji="1" lang="zh-CN" altLang="en-US" sz="24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项目方案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8760" y="634809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模拟设备接入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80" y="1445260"/>
            <a:ext cx="6297930" cy="47136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4" name="内容占位符 11"/>
          <p:cNvSpPr>
            <a:spLocks noGrp="1"/>
          </p:cNvSpPr>
          <p:nvPr/>
        </p:nvSpPr>
        <p:spPr>
          <a:xfrm>
            <a:off x="853044" y="1425394"/>
            <a:ext cx="10955020" cy="5049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990600" indent="-3810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665" b="0" i="0" kern="1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5240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b="0" i="0" kern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21336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135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7432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135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33528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参与方提供的资源</a:t>
            </a:r>
            <a:endParaRPr lang="zh-CN" altLang="en-US" sz="20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房东</a:t>
            </a:r>
            <a:r>
              <a:rPr kumimoji="1" lang="en-US" altLang="zh-CN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(</a:t>
            </a: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如城市老人</a:t>
            </a:r>
            <a:r>
              <a:rPr kumimoji="1" lang="en-US" altLang="zh-CN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)</a:t>
            </a: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提供房源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经营者（如物业、短租平台）提供管理与引流服务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智能服务提供方（如家电厂商）提供智能硬件及差异化智能服务。</a:t>
            </a:r>
            <a:endParaRPr lang="zh-CN" altLang="en-US" sz="1665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r>
              <a:rPr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参与方方利润分享</a:t>
            </a:r>
            <a:endParaRPr lang="zh-CN" altLang="en-US" sz="20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获得房源部分的收益，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获得管理收益，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获得智能服务的收益，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参与方在政府的监管下进行商业服务。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r>
              <a:rPr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链改下的新模式</a:t>
            </a:r>
            <a:endParaRPr kumimoji="1" lang="zh-CN" altLang="en-US" sz="16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通过智能门锁、智能门铃等设备信息上链，各参与方了解真实的客源信息，政府便于监管。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通过能源监控与管理，各参与方可以了解水电气等能源的使用情况及减少能源消耗。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lvl="1" algn="l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通过智能化功能，提升楼宇的安全品质。如水电气的安全告警、基于声纹的安全报警，基于生物特征的多民宿认证等。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lvl="1" algn="l"/>
            <a:endParaRPr kumimoji="1" lang="zh-CN" altLang="en-US" sz="18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marL="609600" lvl="1" indent="0" algn="l">
              <a:buNone/>
            </a:pPr>
            <a:endParaRPr kumimoji="1" lang="zh-CN" altLang="en-US" sz="18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方案价值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044" y="795648"/>
            <a:ext cx="1048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商业运营模式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3044" y="795648"/>
            <a:ext cx="1048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社会价值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方案价值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5" name="内容占位符 9"/>
          <p:cNvSpPr txBox="1"/>
          <p:nvPr/>
        </p:nvSpPr>
        <p:spPr>
          <a:xfrm>
            <a:off x="853044" y="1530605"/>
            <a:ext cx="5334814" cy="36987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政府（公安、社区）</a:t>
            </a:r>
            <a:endParaRPr lang="zh-CN" altLang="en-US" sz="18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解决楼宇（公寓）流动人口管理。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减少包租公司跑路的风险。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减少能源的使用，提升绿色生活</a:t>
            </a:r>
            <a:endParaRPr lang="zh-CN" altLang="en-US" sz="18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r>
              <a:rPr lang="zh-CN" altLang="en-US" sz="18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租客</a:t>
            </a:r>
            <a:endParaRPr lang="zh-CN" altLang="en-US" sz="18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花极少的成本，体验不同的智能生活。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通过监管接入，入住更安全可靠。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/>
            <a:endParaRPr lang="zh-CN" altLang="en-US" sz="18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r>
              <a:rPr lang="zh-CN" altLang="en-US" sz="18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房东（如老人以房养老</a:t>
            </a:r>
            <a:r>
              <a:rPr lang="en-US" altLang="zh-CN" sz="18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: </a:t>
            </a:r>
            <a:r>
              <a:rPr lang="zh-CN" altLang="en-US" sz="18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投房养老）</a:t>
            </a:r>
            <a:endParaRPr lang="zh-CN" altLang="en-US" sz="18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房东根据实际的客源信息进行收益分成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房东可以及时的了解房屋的入住情况及水电气消耗情况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</p:txBody>
      </p:sp>
      <p:sp>
        <p:nvSpPr>
          <p:cNvPr id="6" name="内容占位符 9"/>
          <p:cNvSpPr>
            <a:spLocks noGrp="1"/>
          </p:cNvSpPr>
          <p:nvPr/>
        </p:nvSpPr>
        <p:spPr>
          <a:xfrm>
            <a:off x="5883275" y="1628639"/>
            <a:ext cx="6221730" cy="3091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90204" pitchFamily="34" charset="0"/>
              <a:buChar char="•"/>
            </a:pPr>
            <a:r>
              <a:rPr lang="zh-CN" altLang="en-US" sz="18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经营者（如物业）</a:t>
            </a:r>
            <a:endParaRPr kumimoji="1"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减少租房资金积压，按照客流量收取服务费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lvl="1" algn="l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及时了解房源信息，及时查看房屋情况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lvl="1" algn="l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减少硬件成本投入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lvl="1" algn="l"/>
            <a:endParaRPr lang="zh-CN" altLang="en-US" sz="1800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智能硬件厂商（如家电厂商）</a:t>
            </a:r>
            <a:endParaRPr kumimoji="1"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提供硬件引流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了解细分场景，及时跟进优化功能场景。实现以服务定义产品。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/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合法采集数据，用于设备/租客安全分析。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3" name="内容占位符 11"/>
          <p:cNvSpPr>
            <a:spLocks noGrp="1"/>
          </p:cNvSpPr>
          <p:nvPr/>
        </p:nvSpPr>
        <p:spPr>
          <a:xfrm>
            <a:off x="811290" y="1833575"/>
            <a:ext cx="10955020" cy="4103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990600" indent="-3810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665" b="0" i="0" kern="1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5240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b="0" i="0" kern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21336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135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7432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135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33528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6096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智能设备投入成本</a:t>
            </a:r>
            <a:endParaRPr lang="zh-CN" altLang="en-US" sz="20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智能空调、智能窗帘、智能门锁、智能洗衣机、智能电视</a:t>
            </a:r>
            <a:r>
              <a:rPr kumimoji="1" lang="en-US" altLang="zh-CN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55</a:t>
            </a: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寸、智能饮水机、智能热水器、智能门铃、智能音响、智能灯、智能路由器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所有设备包含安装及调试费用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 algn="l">
              <a:buFont typeface="Arial" panose="020B0604020202090204" pitchFamily="34" charset="0"/>
              <a:buChar char="•"/>
            </a:pPr>
            <a:r>
              <a:rPr lang="zh-CN" altLang="en-US" sz="1665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费用总计</a:t>
            </a:r>
            <a:r>
              <a:rPr lang="en-US" altLang="zh-CN" sz="1665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9800</a:t>
            </a:r>
            <a:r>
              <a:rPr lang="zh-CN" altLang="en-US" sz="1665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元（</a:t>
            </a:r>
            <a:r>
              <a:rPr lang="en-US" altLang="zh-CN" sz="1665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9200+500</a:t>
            </a:r>
            <a:r>
              <a:rPr lang="zh-CN" altLang="en-US" sz="1665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（安装耗材费））</a:t>
            </a:r>
            <a:endParaRPr lang="zh-CN" altLang="en-US" sz="1665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r>
              <a:rPr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客流预测</a:t>
            </a:r>
            <a:endParaRPr lang="zh-CN" altLang="en-US" sz="20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平均价格</a:t>
            </a:r>
            <a:r>
              <a:rPr kumimoji="1" lang="en-US" altLang="zh-CN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220</a:t>
            </a: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元，智能化改造后的价格。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平均一周三天的入住率。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预期收益</a:t>
            </a:r>
            <a:r>
              <a:rPr kumimoji="1" lang="en-US" altLang="zh-CN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2828</a:t>
            </a: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元。 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r>
              <a:rPr kumimoji="1"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年收益预测</a:t>
            </a:r>
            <a:endParaRPr kumimoji="1" lang="zh-CN" altLang="en-US" sz="2000" dirty="0"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按照11：6：3的预测，月收益424，年收益5090元.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预期第一年回本50%，第二年成本回收，第三年开始收益。</a:t>
            </a:r>
            <a:endParaRPr kumimoji="1" lang="zh-CN" altLang="en-US" sz="18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lvl="1" algn="l"/>
            <a:endParaRPr kumimoji="1" lang="zh-CN" altLang="en-US" sz="18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  <a:p>
            <a:pPr marL="609600" lvl="1" indent="0" algn="l">
              <a:buNone/>
            </a:pPr>
            <a:endParaRPr kumimoji="1" lang="zh-CN" altLang="en-US" sz="18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044" y="146527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以某楼宇公寓（一室一厅）的实际预测</a:t>
            </a:r>
            <a:endParaRPr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3044" y="795648"/>
            <a:ext cx="1048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收益预测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方案价值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02296" y="4027085"/>
            <a:ext cx="425196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3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感谢您的观看</a:t>
            </a:r>
            <a:endParaRPr lang="zh-CN" altLang="en-US" sz="533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33510" y="5187315"/>
            <a:ext cx="1608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6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No.13</a:t>
            </a:r>
            <a:r>
              <a:rPr lang="ja-JP" altLang="en-US" sz="160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参赛团队</a:t>
            </a:r>
            <a:endParaRPr lang="ja-JP" altLang="en-US" sz="160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1731" y="1845554"/>
            <a:ext cx="923925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600" b="1" spc="-300" dirty="0">
                <a:solidFill>
                  <a:schemeClr val="accent3"/>
                </a:solidFill>
                <a:latin typeface="Agency FB" pitchFamily="34" charset="0"/>
              </a:rPr>
              <a:t>2020 </a:t>
            </a:r>
            <a:r>
              <a:rPr lang="zh-CN" altLang="en-US" sz="9600" b="1" spc="-300" dirty="0">
                <a:solidFill>
                  <a:schemeClr val="accent3"/>
                </a:solidFill>
                <a:latin typeface="Agency FB" pitchFamily="34" charset="0"/>
              </a:rPr>
              <a:t>黑客马拉松</a:t>
            </a:r>
            <a:endParaRPr lang="zh-CN" altLang="en-US" sz="9600" b="1" spc="-300" dirty="0">
              <a:solidFill>
                <a:schemeClr val="accent3"/>
              </a:solidFill>
              <a:latin typeface="Agency FB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7809" y="795647"/>
            <a:ext cx="9488385" cy="214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Songti SC" panose="02010800040101010101" pitchFamily="2" charset="-122"/>
                <a:ea typeface="Songti SC" panose="02010800040101010101" pitchFamily="2" charset="-122"/>
              </a:rPr>
              <a:t>故事：上海虹口行</a:t>
            </a:r>
            <a:endParaRPr kumimoji="1" lang="en-US" altLang="zh-CN" sz="2800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爱彼迎入住，我们的精挑细选与闯关入住。</a:t>
            </a:r>
            <a:endParaRPr kumimoji="1" lang="en-US" altLang="zh-CN" sz="2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0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方便：房东无感知具体租客信息，不存在直接接触</a:t>
            </a:r>
            <a:endParaRPr kumimoji="1" lang="en-US" altLang="zh-CN" sz="20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000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隐患：房东、客户存在虚假信息情况；存在人走家电设备继续工作的情况</a:t>
            </a:r>
            <a:endParaRPr kumimoji="1" lang="zh-CN" altLang="en-US" sz="2000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7809" y="3230977"/>
            <a:ext cx="9874537" cy="235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四大主题：</a:t>
            </a:r>
            <a:endParaRPr kumimoji="1" lang="en-US" altLang="zh-CN" sz="2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①</a:t>
            </a:r>
            <a:r>
              <a:rPr kumimoji="1"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 流动人口管理：流动人口监察管理难</a:t>
            </a:r>
            <a:endParaRPr kumimoji="1" lang="en-US" altLang="zh-CN" sz="2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②</a:t>
            </a:r>
            <a:r>
              <a:rPr kumimoji="1"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 能源管理：绿色能源调控管理难</a:t>
            </a:r>
            <a:endParaRPr kumimoji="1" lang="en-US" altLang="zh-CN" sz="2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③</a:t>
            </a:r>
            <a:r>
              <a:rPr kumimoji="1"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 以房养老：第三方房屋不可信</a:t>
            </a:r>
            <a:endParaRPr kumimoji="1" lang="en-US" altLang="zh-CN" sz="2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④</a:t>
            </a:r>
            <a:r>
              <a:rPr kumimoji="1" lang="zh-CN" altLang="en-US" sz="2000" dirty="0">
                <a:latin typeface="Songti SC" panose="02010800040101010101" pitchFamily="2" charset="-122"/>
                <a:ea typeface="Songti SC" panose="02010800040101010101" pitchFamily="2" charset="-122"/>
              </a:rPr>
              <a:t> 室内智能家居场景：多样化场景人物画像刻画难</a:t>
            </a:r>
            <a:endParaRPr kumimoji="1" lang="en-US" altLang="zh-CN" sz="2000" dirty="0">
              <a:solidFill>
                <a:srgbClr val="FF0000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751384" y="820617"/>
            <a:ext cx="3915508" cy="8557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场景分析</a:t>
            </a:r>
            <a:endParaRPr kumimoji="1" lang="zh-CN" altLang="en-US" sz="20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751384" y="2230316"/>
            <a:ext cx="3915508" cy="8557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问题分析</a:t>
            </a:r>
            <a:endParaRPr kumimoji="1" lang="zh-CN" altLang="en-US" sz="20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51384" y="3640015"/>
            <a:ext cx="3915508" cy="8557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解决方案</a:t>
            </a:r>
            <a:endParaRPr kumimoji="1" lang="zh-CN" altLang="en-US" sz="20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751384" y="5049714"/>
            <a:ext cx="3915508" cy="8557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方案价值</a:t>
            </a:r>
            <a:endParaRPr kumimoji="1" lang="zh-CN" altLang="en-US" sz="2000" dirty="0">
              <a:solidFill>
                <a:schemeClr val="tx1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044" y="795648"/>
            <a:ext cx="104859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流动人口管理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管理体系不畅：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政府部门与基层组织缺乏信息沟通、制度约束、责任追究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宏观调控与微观调控间协调难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管理难度大：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出租房屋分散，流动区域较大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项目可行性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12" y="1535757"/>
            <a:ext cx="3559908" cy="48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45" y="2919306"/>
            <a:ext cx="4775054" cy="358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364041" y="6536212"/>
            <a:ext cx="2907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流动人口登记</a:t>
            </a:r>
            <a:endParaRPr kumimoji="1"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92764" y="6377486"/>
            <a:ext cx="2907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流动人口图解</a:t>
            </a:r>
            <a:endParaRPr kumimoji="1"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044" y="795648"/>
            <a:ext cx="47900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能源管理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家庭能耗管理角度：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如何实现能源监测和能源调控；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如何削峰平谷，降低能耗；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政府能源管理角度：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如何推进绿色能源建设，优化能源结构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 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项目可行性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4" y="2985447"/>
            <a:ext cx="4790079" cy="343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534574" y="49946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民宿日平均浪费电情况：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民宿租客退宿：每个屋子每天浪费电量  *  </a:t>
            </a:r>
            <a:r>
              <a:rPr kumimoji="1"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365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日平均用电量：</a:t>
            </a:r>
            <a:r>
              <a:rPr kumimoji="1"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12.24</a:t>
            </a:r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度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日平均浪费电：</a:t>
            </a:r>
            <a:r>
              <a:rPr kumimoji="1"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4</a:t>
            </a:r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小时 </a:t>
            </a:r>
            <a:r>
              <a:rPr kumimoji="1"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-&gt;</a:t>
            </a:r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 </a:t>
            </a:r>
            <a:r>
              <a:rPr kumimoji="1"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2.04</a:t>
            </a:r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度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年平均浪费电：</a:t>
            </a:r>
            <a:r>
              <a:rPr kumimoji="1"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744.6</a:t>
            </a:r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度 </a:t>
            </a:r>
            <a:r>
              <a:rPr kumimoji="1"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-&gt;</a:t>
            </a:r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 </a:t>
            </a:r>
            <a:r>
              <a:rPr kumimoji="1" lang="en-US" altLang="zh-CN" dirty="0">
                <a:latin typeface="Songti SC" panose="02010800040101010101" pitchFamily="2" charset="-122"/>
                <a:ea typeface="Songti SC" panose="02010800040101010101" pitchFamily="2" charset="-122"/>
              </a:rPr>
              <a:t>372.3</a:t>
            </a:r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元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05" y="1262722"/>
            <a:ext cx="5020845" cy="332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729958" y="6419565"/>
            <a:ext cx="2907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绿色城市</a:t>
            </a:r>
            <a:endParaRPr kumimoji="1"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38761" y="4621063"/>
            <a:ext cx="2907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城市电能一体化建设</a:t>
            </a:r>
            <a:endParaRPr kumimoji="1"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3038" y="700645"/>
            <a:ext cx="104859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以房养老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装修问题：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时间投入的商业性问题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政府机构监管：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第三方平台的监管问题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712" y="2603926"/>
            <a:ext cx="3859237" cy="37128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项目可行性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38" y="2327307"/>
            <a:ext cx="4622645" cy="40835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85995" y="6410593"/>
            <a:ext cx="2907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人口老龄化数据</a:t>
            </a:r>
            <a:endParaRPr kumimoji="1"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37674" y="6404143"/>
            <a:ext cx="2907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latin typeface="Songti SC" panose="02010800040101010101" pitchFamily="2" charset="-122"/>
                <a:ea typeface="Songti SC" panose="02010800040101010101" pitchFamily="2" charset="-122"/>
              </a:rPr>
              <a:t>以房养老骗局</a:t>
            </a:r>
            <a:endParaRPr kumimoji="1" lang="zh-CN" altLang="en-US" sz="1000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589470" y="1346976"/>
            <a:ext cx="633046" cy="457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52492" y="1346976"/>
            <a:ext cx="316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如何以房养老</a:t>
            </a:r>
            <a:endParaRPr kumimoji="1" lang="zh-CN" altLang="en-US" dirty="0">
              <a:solidFill>
                <a:srgbClr val="C00000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07" y="993722"/>
            <a:ext cx="1397484" cy="139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5011" y="777773"/>
            <a:ext cx="10485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室内智能家居场景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应用场景多且分散：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家庭中场景多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家庭中智能设备多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项目可行性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07966" y="102031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数据分析与处理不容易：</a:t>
            </a:r>
            <a:endParaRPr kumimoji="1" lang="en-US" altLang="zh-CN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需求不同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场景分散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习惯多变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信息收集不易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090" y="2589385"/>
            <a:ext cx="5717131" cy="389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1" y="2589385"/>
            <a:ext cx="4978806" cy="331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240094" y="1274680"/>
            <a:ext cx="5186045" cy="4560570"/>
            <a:chOff x="1439" y="1594"/>
            <a:chExt cx="8167" cy="7182"/>
          </a:xfrm>
        </p:grpSpPr>
        <p:sp>
          <p:nvSpPr>
            <p:cNvPr id="28" name="椭圆 27"/>
            <p:cNvSpPr/>
            <p:nvPr/>
          </p:nvSpPr>
          <p:spPr>
            <a:xfrm>
              <a:off x="8018" y="4435"/>
              <a:ext cx="1589" cy="15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Songti SC" panose="02010800040101010101" pitchFamily="2" charset="-122"/>
                  <a:ea typeface="Songti SC" panose="02010800040101010101" pitchFamily="2" charset="-122"/>
                  <a:cs typeface="+mn-ea"/>
                </a:rPr>
                <a:t>物业运营</a:t>
              </a:r>
              <a:endParaRPr lang="zh-CN" altLang="en-US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+mn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367" y="1594"/>
              <a:ext cx="1590" cy="15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Songti SC" panose="02010800040101010101" pitchFamily="2" charset="-122"/>
                  <a:ea typeface="Songti SC" panose="02010800040101010101" pitchFamily="2" charset="-122"/>
                  <a:cs typeface="+mn-ea"/>
                </a:rPr>
                <a:t>房东</a:t>
              </a:r>
              <a:endParaRPr lang="zh-CN" altLang="en-US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+mn-ea"/>
              </a:endParaRPr>
            </a:p>
          </p:txBody>
        </p:sp>
        <p:cxnSp>
          <p:nvCxnSpPr>
            <p:cNvPr id="19" name="直接连接符 18"/>
            <p:cNvCxnSpPr>
              <a:stCxn id="25" idx="6"/>
              <a:endCxn id="17" idx="2"/>
            </p:cNvCxnSpPr>
            <p:nvPr/>
          </p:nvCxnSpPr>
          <p:spPr>
            <a:xfrm flipV="1">
              <a:off x="4778" y="2388"/>
              <a:ext cx="1589" cy="5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32" idx="4"/>
            </p:cNvCxnSpPr>
            <p:nvPr/>
          </p:nvCxnSpPr>
          <p:spPr>
            <a:xfrm>
              <a:off x="2234" y="6123"/>
              <a:ext cx="1187" cy="129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endCxn id="5" idx="0"/>
            </p:cNvCxnSpPr>
            <p:nvPr/>
          </p:nvCxnSpPr>
          <p:spPr>
            <a:xfrm>
              <a:off x="7118" y="3242"/>
              <a:ext cx="30" cy="394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endCxn id="32" idx="0"/>
            </p:cNvCxnSpPr>
            <p:nvPr/>
          </p:nvCxnSpPr>
          <p:spPr>
            <a:xfrm flipH="1">
              <a:off x="2234" y="3002"/>
              <a:ext cx="1187" cy="15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4545" y="5790"/>
              <a:ext cx="3706" cy="16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3188" y="1647"/>
              <a:ext cx="1590" cy="1587"/>
            </a:xfrm>
            <a:prstGeom prst="ellipse">
              <a:avLst/>
            </a:prstGeom>
            <a:gradFill flip="none" rotWithShape="1"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Songti SC" panose="02010800040101010101" pitchFamily="2" charset="-122"/>
                  <a:ea typeface="Songti SC" panose="02010800040101010101" pitchFamily="2" charset="-122"/>
                  <a:cs typeface="+mn-ea"/>
                </a:rPr>
                <a:t>公安机关</a:t>
              </a:r>
              <a:endParaRPr lang="zh-CN" altLang="en-US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+mn-ea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439" y="4536"/>
              <a:ext cx="1590" cy="15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Songti SC" panose="02010800040101010101" pitchFamily="2" charset="-122"/>
                  <a:ea typeface="Songti SC" panose="02010800040101010101" pitchFamily="2" charset="-122"/>
                  <a:cs typeface="+mn-ea"/>
                  <a:sym typeface="+mn-ea"/>
                </a:rPr>
                <a:t>设备厂商</a:t>
              </a:r>
              <a:endParaRPr lang="zh-CN" altLang="en-US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+mn-ea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189" y="7190"/>
              <a:ext cx="1589" cy="1587"/>
            </a:xfrm>
            <a:prstGeom prst="ellips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Songti SC" panose="02010800040101010101" pitchFamily="2" charset="-122"/>
                  <a:ea typeface="Songti SC" panose="02010800040101010101" pitchFamily="2" charset="-122"/>
                  <a:cs typeface="+mn-ea"/>
                </a:rPr>
                <a:t>社区</a:t>
              </a:r>
              <a:endParaRPr lang="zh-CN" altLang="en-US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+mn-ea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2796" y="2949"/>
              <a:ext cx="3804" cy="181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25" idx="4"/>
              <a:endCxn id="35" idx="0"/>
            </p:cNvCxnSpPr>
            <p:nvPr/>
          </p:nvCxnSpPr>
          <p:spPr>
            <a:xfrm>
              <a:off x="3983" y="3234"/>
              <a:ext cx="1" cy="395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17" idx="4"/>
            </p:cNvCxnSpPr>
            <p:nvPr/>
          </p:nvCxnSpPr>
          <p:spPr>
            <a:xfrm flipH="1">
              <a:off x="4119" y="3181"/>
              <a:ext cx="3043" cy="399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25" idx="5"/>
              <a:endCxn id="5" idx="1"/>
            </p:cNvCxnSpPr>
            <p:nvPr/>
          </p:nvCxnSpPr>
          <p:spPr>
            <a:xfrm>
              <a:off x="4545" y="3002"/>
              <a:ext cx="2041" cy="44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6353" y="7190"/>
              <a:ext cx="1589" cy="15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Songti SC" panose="02010800040101010101" pitchFamily="2" charset="-122"/>
                  <a:ea typeface="Songti SC" panose="02010800040101010101" pitchFamily="2" charset="-122"/>
                  <a:cs typeface="+mn-ea"/>
                </a:rPr>
                <a:t>租客</a:t>
              </a:r>
              <a:endParaRPr lang="zh-CN" altLang="en-US" dirty="0">
                <a:solidFill>
                  <a:schemeClr val="tx1"/>
                </a:solidFill>
                <a:latin typeface="Songti SC" panose="02010800040101010101" pitchFamily="2" charset="-122"/>
                <a:ea typeface="Songti SC" panose="02010800040101010101" pitchFamily="2" charset="-122"/>
                <a:cs typeface="+mn-ea"/>
              </a:endParaRPr>
            </a:p>
          </p:txBody>
        </p:sp>
        <p:cxnSp>
          <p:nvCxnSpPr>
            <p:cNvPr id="7" name="直接连接符 6"/>
            <p:cNvCxnSpPr>
              <a:stCxn id="5" idx="2"/>
              <a:endCxn id="36" idx="3"/>
            </p:cNvCxnSpPr>
            <p:nvPr/>
          </p:nvCxnSpPr>
          <p:spPr>
            <a:xfrm flipH="1">
              <a:off x="4715" y="7984"/>
              <a:ext cx="1638" cy="4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28" idx="4"/>
              <a:endCxn id="5" idx="7"/>
            </p:cNvCxnSpPr>
            <p:nvPr/>
          </p:nvCxnSpPr>
          <p:spPr>
            <a:xfrm flipH="1">
              <a:off x="7709" y="6022"/>
              <a:ext cx="1104" cy="14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17" idx="5"/>
            </p:cNvCxnSpPr>
            <p:nvPr/>
          </p:nvCxnSpPr>
          <p:spPr>
            <a:xfrm>
              <a:off x="7724" y="2949"/>
              <a:ext cx="1089" cy="148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25" idx="5"/>
              <a:endCxn id="28" idx="1"/>
            </p:cNvCxnSpPr>
            <p:nvPr/>
          </p:nvCxnSpPr>
          <p:spPr>
            <a:xfrm>
              <a:off x="4545" y="3002"/>
              <a:ext cx="3706" cy="166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28" idx="2"/>
              <a:endCxn id="32" idx="6"/>
            </p:cNvCxnSpPr>
            <p:nvPr/>
          </p:nvCxnSpPr>
          <p:spPr>
            <a:xfrm flipH="1">
              <a:off x="3029" y="5229"/>
              <a:ext cx="4989" cy="10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32" idx="5"/>
              <a:endCxn id="5" idx="1"/>
            </p:cNvCxnSpPr>
            <p:nvPr/>
          </p:nvCxnSpPr>
          <p:spPr>
            <a:xfrm>
              <a:off x="2796" y="5891"/>
              <a:ext cx="3790" cy="153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75509" y="1941430"/>
            <a:ext cx="2372191" cy="3780898"/>
            <a:chOff x="13947" y="2001"/>
            <a:chExt cx="5093" cy="6495"/>
          </a:xfrm>
        </p:grpSpPr>
        <p:sp>
          <p:nvSpPr>
            <p:cNvPr id="89" name="圆角矩形 88"/>
            <p:cNvSpPr/>
            <p:nvPr/>
          </p:nvSpPr>
          <p:spPr>
            <a:xfrm>
              <a:off x="13947" y="2001"/>
              <a:ext cx="5093" cy="5875"/>
            </a:xfrm>
            <a:prstGeom prst="roundRect">
              <a:avLst/>
            </a:prstGeom>
            <a:ln w="12700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ngti SC" panose="02010800040101010101" pitchFamily="2" charset="-122"/>
                <a:ea typeface="Songti SC" panose="02010800040101010101" pitchFamily="2" charset="-122"/>
              </a:endParaRPr>
            </a:p>
          </p:txBody>
        </p:sp>
        <p:pic>
          <p:nvPicPr>
            <p:cNvPr id="64" name="图片 63" descr="052b73cfba99ce2e81c13106585187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10" y="2024"/>
              <a:ext cx="1503" cy="1170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4" y="3229"/>
              <a:ext cx="1404" cy="601"/>
            </a:xfrm>
            <a:prstGeom prst="rect">
              <a:avLst/>
            </a:prstGeom>
          </p:spPr>
        </p:pic>
        <p:pic>
          <p:nvPicPr>
            <p:cNvPr id="68" name="图片 67" descr="pngsucai_165046_c33da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53" y="4201"/>
              <a:ext cx="887" cy="1304"/>
            </a:xfrm>
            <a:prstGeom prst="rect">
              <a:avLst/>
            </a:prstGeom>
          </p:spPr>
        </p:pic>
        <p:pic>
          <p:nvPicPr>
            <p:cNvPr id="69" name="图片 68" descr="pngsucai_516173_3f2e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67" y="5026"/>
              <a:ext cx="1959" cy="1415"/>
            </a:xfrm>
            <a:prstGeom prst="rect">
              <a:avLst/>
            </a:prstGeom>
          </p:spPr>
        </p:pic>
        <p:sp>
          <p:nvSpPr>
            <p:cNvPr id="75" name="文本框 74"/>
            <p:cNvSpPr txBox="1"/>
            <p:nvPr/>
          </p:nvSpPr>
          <p:spPr>
            <a:xfrm>
              <a:off x="15267" y="8020"/>
              <a:ext cx="2669" cy="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Songti SC" panose="02010800040101010101" pitchFamily="2" charset="-122"/>
                  <a:ea typeface="Songti SC" panose="02010800040101010101" pitchFamily="2" charset="-122"/>
                </a:rPr>
                <a:t>数据可信采集</a:t>
              </a:r>
              <a:endParaRPr lang="zh-CN" altLang="en-US" sz="1200" dirty="0">
                <a:latin typeface="Songti SC" panose="02010800040101010101" pitchFamily="2" charset="-122"/>
                <a:ea typeface="Songti SC" panose="02010800040101010101" pitchFamily="2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55" y="5002"/>
              <a:ext cx="182" cy="204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40" y="3368"/>
              <a:ext cx="182" cy="204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40" y="2489"/>
              <a:ext cx="182" cy="204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58" y="6040"/>
              <a:ext cx="182" cy="204"/>
            </a:xfrm>
            <a:prstGeom prst="rect">
              <a:avLst/>
            </a:prstGeom>
          </p:spPr>
        </p:pic>
        <p:cxnSp>
          <p:nvCxnSpPr>
            <p:cNvPr id="79" name="直接箭头连接符 78"/>
            <p:cNvCxnSpPr/>
            <p:nvPr/>
          </p:nvCxnSpPr>
          <p:spPr>
            <a:xfrm flipH="1" flipV="1">
              <a:off x="16098" y="2693"/>
              <a:ext cx="1281" cy="1673"/>
            </a:xfrm>
            <a:prstGeom prst="straightConnector1">
              <a:avLst/>
            </a:prstGeom>
            <a:ln w="12700" cmpd="sng">
              <a:solidFill>
                <a:schemeClr val="accent3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endCxn id="76" idx="3"/>
            </p:cNvCxnSpPr>
            <p:nvPr/>
          </p:nvCxnSpPr>
          <p:spPr>
            <a:xfrm flipH="1" flipV="1">
              <a:off x="16022" y="3470"/>
              <a:ext cx="1329" cy="910"/>
            </a:xfrm>
            <a:prstGeom prst="straightConnector1">
              <a:avLst/>
            </a:prstGeom>
            <a:ln w="12700" cmpd="sng">
              <a:solidFill>
                <a:schemeClr val="accent3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endCxn id="67" idx="3"/>
            </p:cNvCxnSpPr>
            <p:nvPr/>
          </p:nvCxnSpPr>
          <p:spPr>
            <a:xfrm flipH="1">
              <a:off x="15637" y="4408"/>
              <a:ext cx="1714" cy="696"/>
            </a:xfrm>
            <a:prstGeom prst="straightConnector1">
              <a:avLst/>
            </a:prstGeom>
            <a:ln w="12700" cmpd="sng">
              <a:solidFill>
                <a:schemeClr val="accent3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/>
          </p:nvCxnSpPr>
          <p:spPr>
            <a:xfrm flipH="1">
              <a:off x="15955" y="4408"/>
              <a:ext cx="1410" cy="1405"/>
            </a:xfrm>
            <a:prstGeom prst="straightConnector1">
              <a:avLst/>
            </a:prstGeom>
            <a:ln w="12700" cmpd="sng">
              <a:solidFill>
                <a:schemeClr val="accent3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351" y="3665"/>
              <a:ext cx="1313" cy="1472"/>
            </a:xfrm>
            <a:prstGeom prst="rect">
              <a:avLst/>
            </a:prstGeom>
          </p:spPr>
        </p:pic>
        <p:sp>
          <p:nvSpPr>
            <p:cNvPr id="86" name="文本框 85"/>
            <p:cNvSpPr txBox="1"/>
            <p:nvPr/>
          </p:nvSpPr>
          <p:spPr>
            <a:xfrm>
              <a:off x="17379" y="5206"/>
              <a:ext cx="1488" cy="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Songti SC" panose="02010800040101010101" pitchFamily="2" charset="-122"/>
                  <a:ea typeface="Songti SC" panose="02010800040101010101" pitchFamily="2" charset="-122"/>
                </a:rPr>
                <a:t>区块链模组</a:t>
              </a:r>
              <a:endParaRPr lang="zh-CN" altLang="en-US" sz="1200">
                <a:latin typeface="Songti SC" panose="02010800040101010101" pitchFamily="2" charset="-122"/>
                <a:ea typeface="Songti SC" panose="02010800040101010101" pitchFamily="2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54" y="6345"/>
              <a:ext cx="783" cy="1396"/>
            </a:xfrm>
            <a:prstGeom prst="rect">
              <a:avLst/>
            </a:prstGeom>
          </p:spPr>
        </p:pic>
        <p:cxnSp>
          <p:nvCxnSpPr>
            <p:cNvPr id="14" name="直接箭头连接符 13"/>
            <p:cNvCxnSpPr>
              <a:stCxn id="83" idx="1"/>
              <a:endCxn id="13" idx="3"/>
            </p:cNvCxnSpPr>
            <p:nvPr/>
          </p:nvCxnSpPr>
          <p:spPr>
            <a:xfrm flipH="1">
              <a:off x="15937" y="4401"/>
              <a:ext cx="1414" cy="2642"/>
            </a:xfrm>
            <a:prstGeom prst="straightConnector1">
              <a:avLst/>
            </a:prstGeom>
            <a:ln w="12700" cmpd="sng">
              <a:solidFill>
                <a:schemeClr val="accent3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725" y="1452065"/>
            <a:ext cx="398098" cy="486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524" y="1493414"/>
            <a:ext cx="263123" cy="444950"/>
          </a:xfrm>
          <a:prstGeom prst="rect">
            <a:avLst/>
          </a:prstGeom>
        </p:spPr>
      </p:pic>
      <p:cxnSp>
        <p:nvCxnSpPr>
          <p:cNvPr id="24" name="直接箭头连接符 23"/>
          <p:cNvCxnSpPr>
            <a:stCxn id="89" idx="3"/>
            <a:endCxn id="32" idx="2"/>
          </p:cNvCxnSpPr>
          <p:nvPr/>
        </p:nvCxnSpPr>
        <p:spPr>
          <a:xfrm flipV="1">
            <a:off x="2947869" y="3647040"/>
            <a:ext cx="1292225" cy="4445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1"/>
            <a:endCxn id="17" idx="6"/>
          </p:cNvCxnSpPr>
          <p:nvPr/>
        </p:nvCxnSpPr>
        <p:spPr>
          <a:xfrm flipH="1">
            <a:off x="8379024" y="1716005"/>
            <a:ext cx="2700655" cy="62865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85" y="3350131"/>
            <a:ext cx="398098" cy="48640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589" y="3342293"/>
            <a:ext cx="263123" cy="444950"/>
          </a:xfrm>
          <a:prstGeom prst="rect">
            <a:avLst/>
          </a:prstGeom>
        </p:spPr>
      </p:pic>
      <p:cxnSp>
        <p:nvCxnSpPr>
          <p:cNvPr id="30" name="直接箭头连接符 29"/>
          <p:cNvCxnSpPr>
            <a:stCxn id="29" idx="1"/>
            <a:endCxn id="28" idx="6"/>
          </p:cNvCxnSpPr>
          <p:nvPr/>
        </p:nvCxnSpPr>
        <p:spPr>
          <a:xfrm flipH="1">
            <a:off x="9426774" y="3564768"/>
            <a:ext cx="1791815" cy="17820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54" idx="0"/>
            <a:endCxn id="32" idx="3"/>
          </p:cNvCxnSpPr>
          <p:nvPr/>
        </p:nvCxnSpPr>
        <p:spPr>
          <a:xfrm flipV="1">
            <a:off x="4371539" y="4003275"/>
            <a:ext cx="16510" cy="2166620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40" y="6128840"/>
            <a:ext cx="398098" cy="486403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39" y="6170189"/>
            <a:ext cx="263123" cy="44495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9076964" y="1451648"/>
            <a:ext cx="1304749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002060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签订智能合约</a:t>
            </a:r>
            <a:endParaRPr lang="zh-CN" altLang="en-US" sz="1000" b="1" dirty="0">
              <a:solidFill>
                <a:srgbClr val="002060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774829" y="3342678"/>
            <a:ext cx="1304749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002060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签订智能合约</a:t>
            </a:r>
            <a:endParaRPr lang="zh-CN" altLang="en-US" sz="1000" b="1" dirty="0">
              <a:solidFill>
                <a:srgbClr val="002060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 rot="5400000">
            <a:off x="3817894" y="5043843"/>
            <a:ext cx="1304749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002060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签订智能合约</a:t>
            </a:r>
            <a:endParaRPr lang="zh-CN" altLang="en-US" sz="1000" b="1" dirty="0">
              <a:solidFill>
                <a:srgbClr val="002060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209489" y="3342875"/>
            <a:ext cx="76898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002060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数据上链</a:t>
            </a:r>
            <a:endParaRPr lang="zh-CN" altLang="en-US" sz="1000" b="1" dirty="0">
              <a:solidFill>
                <a:srgbClr val="002060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786" y="5103662"/>
            <a:ext cx="263987" cy="447019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618" y="5103811"/>
            <a:ext cx="398098" cy="486403"/>
          </a:xfrm>
          <a:prstGeom prst="rect">
            <a:avLst/>
          </a:prstGeom>
        </p:spPr>
      </p:pic>
      <p:cxnSp>
        <p:nvCxnSpPr>
          <p:cNvPr id="84" name="直接箭头连接符 83"/>
          <p:cNvCxnSpPr>
            <a:endCxn id="66" idx="1"/>
          </p:cNvCxnSpPr>
          <p:nvPr/>
        </p:nvCxnSpPr>
        <p:spPr>
          <a:xfrm flipV="1">
            <a:off x="8369499" y="5327250"/>
            <a:ext cx="2585085" cy="6985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9241354" y="5082140"/>
            <a:ext cx="127254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002060"/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入住信息上链</a:t>
            </a:r>
            <a:endParaRPr lang="zh-CN" altLang="en-US" sz="1000" b="1" dirty="0">
              <a:solidFill>
                <a:srgbClr val="002060"/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53044" y="795648"/>
            <a:ext cx="1048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整体方案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项目方案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467"/>
            <a:ext cx="12192000" cy="6874934"/>
          </a:xfrm>
          <a:prstGeom prst="rect">
            <a:avLst/>
          </a:prstGeom>
        </p:spPr>
      </p:pic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940726" y="1469005"/>
          <a:ext cx="10307646" cy="471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881"/>
                <a:gridCol w="3652113"/>
                <a:gridCol w="2929652"/>
              </a:tblGrid>
              <a:tr h="428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功能对比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现有楼宇情况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新的楼宇方案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28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智能设备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✔</a:t>
                      </a:r>
                      <a:endParaRPr lang="zh-CN" altLang="en-US" sz="1800" dirty="0">
                        <a:solidFill>
                          <a:srgbClr val="00B050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✔</a:t>
                      </a:r>
                      <a:endParaRPr lang="zh-CN" altLang="en-US" sz="1800" dirty="0">
                        <a:solidFill>
                          <a:srgbClr val="00B050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  <a:tr h="4289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场景智能化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✔</a:t>
                      </a:r>
                      <a:endParaRPr lang="zh-CN" altLang="en-US" sz="1800" dirty="0">
                        <a:solidFill>
                          <a:srgbClr val="00B050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✔</a:t>
                      </a:r>
                      <a:endParaRPr lang="zh-CN" altLang="en-US" sz="1800" dirty="0">
                        <a:solidFill>
                          <a:srgbClr val="00B050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  <a:tr h="428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数据可信采集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ongti SC" panose="02010800040101010101" pitchFamily="2" charset="-122"/>
                          <a:ea typeface="Songti SC" panose="02010800040101010101" pitchFamily="2" charset="-122"/>
                          <a:cs typeface="+mn-cs"/>
                        </a:rPr>
                        <a:t>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ngti SC" panose="02010800040101010101" pitchFamily="2" charset="-122"/>
                        <a:ea typeface="Songti SC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✔</a:t>
                      </a:r>
                      <a:endParaRPr lang="zh-CN" altLang="en-US" sz="1800" dirty="0">
                        <a:solidFill>
                          <a:srgbClr val="00B050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  <a:tr h="428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分红机制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✘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✔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  <a:tr h="428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设备异常提醒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✘</a:t>
                      </a:r>
                      <a:endParaRPr lang="zh-CN" altLang="en-US" sz="1800" dirty="0">
                        <a:solidFill>
                          <a:srgbClr val="00B050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✔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  <a:tr h="428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异常行为提醒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✘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✔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  <a:tr h="428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一键报警（推送设备数据）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✘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✔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  <a:tr h="428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生物特征关联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✘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✔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  <a:tr h="428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节能管理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✔</a:t>
                      </a:r>
                      <a:endParaRPr lang="zh-CN" altLang="en-US" sz="1800" dirty="0">
                        <a:solidFill>
                          <a:srgbClr val="00B050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✔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  <a:tr h="4289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Songti SC" panose="02010800040101010101" pitchFamily="2" charset="-122"/>
                          <a:ea typeface="Songti SC" panose="02010800040101010101" pitchFamily="2" charset="-122"/>
                        </a:rPr>
                        <a:t>协助监管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✘</a:t>
                      </a:r>
                      <a:endParaRPr lang="zh-CN" altLang="en-US" sz="1800" dirty="0">
                        <a:solidFill>
                          <a:srgbClr val="00B050"/>
                        </a:solidFill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rgbClr val="00B050"/>
                          </a:solidFill>
                          <a:latin typeface="Songti SC" panose="02010800040101010101" pitchFamily="2" charset="-122"/>
                          <a:ea typeface="Songti SC" panose="02010800040101010101" pitchFamily="2" charset="-122"/>
                          <a:sym typeface="+mn-ea"/>
                        </a:rPr>
                        <a:t>✔</a:t>
                      </a:r>
                      <a:endParaRPr lang="zh-CN" altLang="en-US" sz="1800" dirty="0">
                        <a:latin typeface="Songti SC" panose="02010800040101010101" pitchFamily="2" charset="-122"/>
                        <a:ea typeface="Songti SC" panose="020108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53044" y="795648"/>
            <a:ext cx="1048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Songti SC" panose="02010800040101010101" pitchFamily="2" charset="-122"/>
                <a:ea typeface="Songti SC" panose="02010800040101010101" pitchFamily="2" charset="-122"/>
              </a:rPr>
              <a:t>功能分析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66628" y="627567"/>
            <a:ext cx="2121877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ongti SC" panose="02010800040101010101" pitchFamily="2" charset="-122"/>
                <a:ea typeface="Songti SC" panose="02010800040101010101" pitchFamily="2" charset="-122"/>
              </a:rPr>
              <a:t>项目方案</a:t>
            </a:r>
            <a:endParaRPr kumimoji="1" lang="zh-CN" altLang="en-US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ISLIDE.TEMPLATE" val="https://www.islide.cc;"/>
  <p:tag name="ISLIDE.ICON" val="#376227;#40273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1991</Words>
  <Application>WPS 演示</Application>
  <PresentationFormat>宽屏</PresentationFormat>
  <Paragraphs>366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9" baseType="lpstr">
      <vt:lpstr>Arial</vt:lpstr>
      <vt:lpstr>方正书宋_GBK</vt:lpstr>
      <vt:lpstr>Wingdings</vt:lpstr>
      <vt:lpstr>宋体</vt:lpstr>
      <vt:lpstr>Calibri</vt:lpstr>
      <vt:lpstr>Songti SC</vt:lpstr>
      <vt:lpstr>Arial</vt:lpstr>
      <vt:lpstr>微软雅黑</vt:lpstr>
      <vt:lpstr>Noto Sans CJK JP Medium</vt:lpstr>
      <vt:lpstr>Thonburi</vt:lpstr>
      <vt:lpstr>宋体</vt:lpstr>
      <vt:lpstr>Arial Unicode MS</vt:lpstr>
      <vt:lpstr>等线 Light</vt:lpstr>
      <vt:lpstr>汉仪中等线KW</vt:lpstr>
      <vt:lpstr>等线</vt:lpstr>
      <vt:lpstr>汉仪书宋二KW</vt:lpstr>
      <vt:lpstr>Helvetica Neue</vt:lpstr>
      <vt:lpstr>Microsoft YaHei</vt:lpstr>
      <vt:lpstr>Agency FB</vt:lpstr>
      <vt:lpstr>苹方-简</vt:lpstr>
      <vt:lpstr>游ゴシック</vt:lpstr>
      <vt:lpstr>Office 主题​​</vt:lpstr>
      <vt:lpstr>楼宇管理之房屋托管方案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Pengfei</dc:creator>
  <cp:lastModifiedBy>icemilk</cp:lastModifiedBy>
  <cp:revision>269</cp:revision>
  <dcterms:created xsi:type="dcterms:W3CDTF">2020-10-25T03:54:48Z</dcterms:created>
  <dcterms:modified xsi:type="dcterms:W3CDTF">2020-10-25T03:54:48Z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